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67" r:id="rId2"/>
    <p:sldId id="268" r:id="rId3"/>
    <p:sldId id="257" r:id="rId4"/>
    <p:sldId id="269" r:id="rId5"/>
    <p:sldId id="271" r:id="rId6"/>
    <p:sldId id="270" r:id="rId7"/>
    <p:sldId id="273" r:id="rId8"/>
    <p:sldId id="272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4660"/>
  </p:normalViewPr>
  <p:slideViewPr>
    <p:cSldViewPr>
      <p:cViewPr varScale="1">
        <p:scale>
          <a:sx n="87" d="100"/>
          <a:sy n="87" d="100"/>
        </p:scale>
        <p:origin x="14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Обьем энергии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4"/>
                <c:pt idx="0">
                  <c:v>Рынок регулируемых договоров</c:v>
                </c:pt>
                <c:pt idx="1">
                  <c:v>Балансирующий рынок</c:v>
                </c:pt>
                <c:pt idx="2">
                  <c:v>Рынок свободных договоров</c:v>
                </c:pt>
                <c:pt idx="3">
                  <c:v>Рынок на сутки вперед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10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38D8A290-A15A-44E9-8F2F-04F08248B74A}" type="presOf" srcId="{59B7224A-5DCB-408A-AEF6-0F5ECFB91CB3}" destId="{E09DEA11-AA66-4017-BB30-7E21888A8359}" srcOrd="0" destOrd="0" presId="urn:microsoft.com/office/officeart/2005/8/layout/hierarchy2"/>
    <dgm:cxn modelId="{A3A75C50-73C5-4063-863F-598D5BD1E3BB}" type="presOf" srcId="{BF549D77-4BF7-4D0B-887E-883627B108E6}" destId="{BB3C2682-5C75-40BF-AF1E-7473D277AD98}" srcOrd="1" destOrd="0" presId="urn:microsoft.com/office/officeart/2005/8/layout/hierarchy2"/>
    <dgm:cxn modelId="{1F8431F7-A7E5-499D-BB80-C7B7B1EF0A62}" type="presOf" srcId="{B2041DAE-942B-45D5-A2B2-4527FA74800C}" destId="{52BA4231-32FC-478D-8B67-681A6A4B88ED}" srcOrd="0" destOrd="0" presId="urn:microsoft.com/office/officeart/2005/8/layout/hierarchy2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77A4221B-B2CF-42F4-ACC5-869C7E395D45}" type="presOf" srcId="{D6D045F4-2062-4F0D-8BF9-3720B296F9E9}" destId="{F3AC0B21-F959-48C3-9EAF-4B54173FB355}" srcOrd="0" destOrd="0" presId="urn:microsoft.com/office/officeart/2005/8/layout/hierarchy2"/>
    <dgm:cxn modelId="{CBD784EB-6029-4B6D-ACFE-6B8EEC66C175}" type="presOf" srcId="{1F75E2E2-BEEA-4835-9668-8DF0501A82F3}" destId="{3800C0B0-A63E-4F98-A683-912AE4A74990}" srcOrd="1" destOrd="0" presId="urn:microsoft.com/office/officeart/2005/8/layout/hierarchy2"/>
    <dgm:cxn modelId="{D6927C4E-04FA-4BA6-AEA3-4BD403CDE1A1}" type="presOf" srcId="{362B4BA2-7562-4B19-BCCE-7C61F8AFD63A}" destId="{BF14685F-E74B-4DEA-B71F-E4B3FC08495B}" srcOrd="0" destOrd="0" presId="urn:microsoft.com/office/officeart/2005/8/layout/hierarchy2"/>
    <dgm:cxn modelId="{34301D99-E7A0-40AA-8C1B-9722787EBAE5}" type="presOf" srcId="{5811DDCE-8BE0-4AAD-93F4-8F7257FB5F9F}" destId="{CC796711-6F2C-4E7F-98C3-CFA292664384}" srcOrd="0" destOrd="0" presId="urn:microsoft.com/office/officeart/2005/8/layout/hierarchy2"/>
    <dgm:cxn modelId="{DFA7B446-8116-410A-A110-2576991D9DBE}" type="presOf" srcId="{D6D045F4-2062-4F0D-8BF9-3720B296F9E9}" destId="{C045DAF4-BC9D-4E65-B218-7A527C6119C5}" srcOrd="1" destOrd="0" presId="urn:microsoft.com/office/officeart/2005/8/layout/hierarchy2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39E5330E-00F8-4A08-8612-7F3B740C7880}" type="presOf" srcId="{B2041DAE-942B-45D5-A2B2-4527FA74800C}" destId="{D3CF1B6F-E214-46FE-88E5-0DAFC7EE92C0}" srcOrd="1" destOrd="0" presId="urn:microsoft.com/office/officeart/2005/8/layout/hierarchy2"/>
    <dgm:cxn modelId="{C24929D6-B746-4624-8A71-F9EAAB16BABE}" type="presOf" srcId="{1F75E2E2-BEEA-4835-9668-8DF0501A82F3}" destId="{B3D8C4A9-BE99-4339-9A82-94C122EBCDF1}" srcOrd="0" destOrd="0" presId="urn:microsoft.com/office/officeart/2005/8/layout/hierarchy2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55389A63-E11B-4E05-8A55-629029E3D599}" type="presOf" srcId="{22DCE417-8E88-4044-90A8-2C0503ABD3D7}" destId="{81910C4E-80AA-432C-9315-0FA823513FCE}" srcOrd="0" destOrd="0" presId="urn:microsoft.com/office/officeart/2005/8/layout/hierarchy2"/>
    <dgm:cxn modelId="{A1A169FE-B81C-4C77-B4AB-180B19AEB472}" type="presOf" srcId="{BF549D77-4BF7-4D0B-887E-883627B108E6}" destId="{37BE4259-9DC9-431B-B3EC-B531072F73A8}" srcOrd="0" destOrd="0" presId="urn:microsoft.com/office/officeart/2005/8/layout/hierarchy2"/>
    <dgm:cxn modelId="{E129C8CA-A1D2-4340-8F65-74ACA3CD36A0}" type="presOf" srcId="{FC012111-28BC-4214-8465-8F6EB215EE0C}" destId="{E2349093-CF14-4C61-B33C-0B21BA9130E5}" srcOrd="1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430C959B-3863-4273-A1FC-E8B72ED0FCB8}" type="presOf" srcId="{6BB5318D-66C4-4D4F-B4CA-C96BAB4EE08F}" destId="{E42DE4AB-292D-4586-99C9-012025286FC2}" srcOrd="0" destOrd="0" presId="urn:microsoft.com/office/officeart/2005/8/layout/hierarchy2"/>
    <dgm:cxn modelId="{C6002028-9640-4347-8312-904CC56527CC}" type="presOf" srcId="{905B6A1A-4250-4FD8-8928-19BA99744592}" destId="{7D234A63-870B-43E9-9699-D0C212D96FA8}" srcOrd="0" destOrd="0" presId="urn:microsoft.com/office/officeart/2005/8/layout/hierarchy2"/>
    <dgm:cxn modelId="{7BA126F4-D7D2-4E62-9E5C-0521BBE8272C}" type="presOf" srcId="{F473E4F2-71FA-4DF0-8806-9BABB34CDD97}" destId="{36048EF2-BE1C-4404-8360-C25447BD4EF8}" srcOrd="0" destOrd="0" presId="urn:microsoft.com/office/officeart/2005/8/layout/hierarchy2"/>
    <dgm:cxn modelId="{38C0E674-2886-4426-A997-578838988362}" type="presOf" srcId="{FC012111-28BC-4214-8465-8F6EB215EE0C}" destId="{54E69B1F-75C4-4A9D-A4CF-F7350984B7AA}" srcOrd="0" destOrd="0" presId="urn:microsoft.com/office/officeart/2005/8/layout/hierarchy2"/>
    <dgm:cxn modelId="{C1E191CB-2C4C-44E7-BF5B-399165C4FFE2}" type="presOf" srcId="{C99D298D-59BB-4EF2-9AF3-6C1C23F7743A}" destId="{82964807-C245-4092-8C1B-B816CDEFC6BD}" srcOrd="0" destOrd="0" presId="urn:microsoft.com/office/officeart/2005/8/layout/hierarchy2"/>
    <dgm:cxn modelId="{8C7C0FE2-62B9-4460-A9EA-0341B0C773E7}" type="presOf" srcId="{0F5DF268-8118-45E8-B6B6-3921E7452F8F}" destId="{11A84294-5510-4746-BB15-C67C6C38C566}" srcOrd="0" destOrd="0" presId="urn:microsoft.com/office/officeart/2005/8/layout/hierarchy2"/>
    <dgm:cxn modelId="{BABDD46E-4457-44DC-967A-B0632F3D3C8F}" type="presOf" srcId="{5811DDCE-8BE0-4AAD-93F4-8F7257FB5F9F}" destId="{5E44F9C6-0129-48DA-80FC-F6311FA1D813}" srcOrd="1" destOrd="0" presId="urn:microsoft.com/office/officeart/2005/8/layout/hierarchy2"/>
    <dgm:cxn modelId="{1705B856-257B-47AD-A465-2ED71D84127A}" type="presParOf" srcId="{E42DE4AB-292D-4586-99C9-012025286FC2}" destId="{A818854B-F8C3-4900-B0BC-F397588E2342}" srcOrd="0" destOrd="0" presId="urn:microsoft.com/office/officeart/2005/8/layout/hierarchy2"/>
    <dgm:cxn modelId="{558236DD-486C-4CF8-BDC6-64BD62341E8D}" type="presParOf" srcId="{A818854B-F8C3-4900-B0BC-F397588E2342}" destId="{36048EF2-BE1C-4404-8360-C25447BD4EF8}" srcOrd="0" destOrd="0" presId="urn:microsoft.com/office/officeart/2005/8/layout/hierarchy2"/>
    <dgm:cxn modelId="{5DD3CE56-A43C-4BC8-8075-7BE995335B7E}" type="presParOf" srcId="{A818854B-F8C3-4900-B0BC-F397588E2342}" destId="{978A6741-72FF-43FE-9BF9-1F8918562F48}" srcOrd="1" destOrd="0" presId="urn:microsoft.com/office/officeart/2005/8/layout/hierarchy2"/>
    <dgm:cxn modelId="{937A82FD-BDF7-4E65-BF06-BF75FBC3A3B9}" type="presParOf" srcId="{978A6741-72FF-43FE-9BF9-1F8918562F48}" destId="{52BA4231-32FC-478D-8B67-681A6A4B88ED}" srcOrd="0" destOrd="0" presId="urn:microsoft.com/office/officeart/2005/8/layout/hierarchy2"/>
    <dgm:cxn modelId="{ECFD60C3-DC17-455E-A525-4A9883AC8B7E}" type="presParOf" srcId="{52BA4231-32FC-478D-8B67-681A6A4B88ED}" destId="{D3CF1B6F-E214-46FE-88E5-0DAFC7EE92C0}" srcOrd="0" destOrd="0" presId="urn:microsoft.com/office/officeart/2005/8/layout/hierarchy2"/>
    <dgm:cxn modelId="{33F65EBB-4851-4D4A-92F1-036446EF347B}" type="presParOf" srcId="{978A6741-72FF-43FE-9BF9-1F8918562F48}" destId="{FE1C7A6C-1565-4305-9976-319C5B8FC551}" srcOrd="1" destOrd="0" presId="urn:microsoft.com/office/officeart/2005/8/layout/hierarchy2"/>
    <dgm:cxn modelId="{D2365790-9CAE-4CBA-8177-6479ABEBC9C6}" type="presParOf" srcId="{FE1C7A6C-1565-4305-9976-319C5B8FC551}" destId="{BF14685F-E74B-4DEA-B71F-E4B3FC08495B}" srcOrd="0" destOrd="0" presId="urn:microsoft.com/office/officeart/2005/8/layout/hierarchy2"/>
    <dgm:cxn modelId="{D9A88214-98FC-4A23-8654-6D3310AE80BE}" type="presParOf" srcId="{FE1C7A6C-1565-4305-9976-319C5B8FC551}" destId="{407B3F9A-99C3-4CF3-B674-790B1A3DDFBF}" srcOrd="1" destOrd="0" presId="urn:microsoft.com/office/officeart/2005/8/layout/hierarchy2"/>
    <dgm:cxn modelId="{2800D588-064B-4AFD-9810-8C820B672EDA}" type="presParOf" srcId="{407B3F9A-99C3-4CF3-B674-790B1A3DDFBF}" destId="{B3D8C4A9-BE99-4339-9A82-94C122EBCDF1}" srcOrd="0" destOrd="0" presId="urn:microsoft.com/office/officeart/2005/8/layout/hierarchy2"/>
    <dgm:cxn modelId="{1C322766-4EC6-4E9C-B2B6-4857243DDF9D}" type="presParOf" srcId="{B3D8C4A9-BE99-4339-9A82-94C122EBCDF1}" destId="{3800C0B0-A63E-4F98-A683-912AE4A74990}" srcOrd="0" destOrd="0" presId="urn:microsoft.com/office/officeart/2005/8/layout/hierarchy2"/>
    <dgm:cxn modelId="{F7C137B8-2CAC-4F8E-8D90-74FB78802DFA}" type="presParOf" srcId="{407B3F9A-99C3-4CF3-B674-790B1A3DDFBF}" destId="{EDFA9EB5-510A-449D-988A-628E54B2E72C}" srcOrd="1" destOrd="0" presId="urn:microsoft.com/office/officeart/2005/8/layout/hierarchy2"/>
    <dgm:cxn modelId="{F859C575-8AD4-45E2-B387-35DDEDCC90C8}" type="presParOf" srcId="{EDFA9EB5-510A-449D-988A-628E54B2E72C}" destId="{7D234A63-870B-43E9-9699-D0C212D96FA8}" srcOrd="0" destOrd="0" presId="urn:microsoft.com/office/officeart/2005/8/layout/hierarchy2"/>
    <dgm:cxn modelId="{420468E5-356F-452D-A498-55BEC81B2AC0}" type="presParOf" srcId="{EDFA9EB5-510A-449D-988A-628E54B2E72C}" destId="{D45864D3-3C5B-482A-ADE0-525E0190389F}" srcOrd="1" destOrd="0" presId="urn:microsoft.com/office/officeart/2005/8/layout/hierarchy2"/>
    <dgm:cxn modelId="{8B6BBD74-E9C8-4341-B816-FEE17F2AE77E}" type="presParOf" srcId="{407B3F9A-99C3-4CF3-B674-790B1A3DDFBF}" destId="{CC796711-6F2C-4E7F-98C3-CFA292664384}" srcOrd="2" destOrd="0" presId="urn:microsoft.com/office/officeart/2005/8/layout/hierarchy2"/>
    <dgm:cxn modelId="{2FAEC289-948E-42B6-B59E-19E12A93528C}" type="presParOf" srcId="{CC796711-6F2C-4E7F-98C3-CFA292664384}" destId="{5E44F9C6-0129-48DA-80FC-F6311FA1D813}" srcOrd="0" destOrd="0" presId="urn:microsoft.com/office/officeart/2005/8/layout/hierarchy2"/>
    <dgm:cxn modelId="{2999F89F-F9BE-49DB-A877-AC942BE2F0A2}" type="presParOf" srcId="{407B3F9A-99C3-4CF3-B674-790B1A3DDFBF}" destId="{54AC804B-D53A-4F38-B7AE-62B33DFC7F40}" srcOrd="3" destOrd="0" presId="urn:microsoft.com/office/officeart/2005/8/layout/hierarchy2"/>
    <dgm:cxn modelId="{19E3C36A-921D-40CC-971F-F2A3EB4FCAB5}" type="presParOf" srcId="{54AC804B-D53A-4F38-B7AE-62B33DFC7F40}" destId="{E09DEA11-AA66-4017-BB30-7E21888A8359}" srcOrd="0" destOrd="0" presId="urn:microsoft.com/office/officeart/2005/8/layout/hierarchy2"/>
    <dgm:cxn modelId="{D8552AE7-BA03-45A4-995A-00E930DA2076}" type="presParOf" srcId="{54AC804B-D53A-4F38-B7AE-62B33DFC7F40}" destId="{C05A088B-E32E-4901-9C2C-0DA404C7B5C1}" srcOrd="1" destOrd="0" presId="urn:microsoft.com/office/officeart/2005/8/layout/hierarchy2"/>
    <dgm:cxn modelId="{3D0B770F-82DB-4114-A8DF-40003BF17DE8}" type="presParOf" srcId="{407B3F9A-99C3-4CF3-B674-790B1A3DDFBF}" destId="{F3AC0B21-F959-48C3-9EAF-4B54173FB355}" srcOrd="4" destOrd="0" presId="urn:microsoft.com/office/officeart/2005/8/layout/hierarchy2"/>
    <dgm:cxn modelId="{0D008FB3-55CF-44C2-A7D4-61EDEFEF6BAB}" type="presParOf" srcId="{F3AC0B21-F959-48C3-9EAF-4B54173FB355}" destId="{C045DAF4-BC9D-4E65-B218-7A527C6119C5}" srcOrd="0" destOrd="0" presId="urn:microsoft.com/office/officeart/2005/8/layout/hierarchy2"/>
    <dgm:cxn modelId="{91F7CF8B-4AAD-4E82-8452-675F8D109B6A}" type="presParOf" srcId="{407B3F9A-99C3-4CF3-B674-790B1A3DDFBF}" destId="{04CDAF0D-8CC3-4F98-833F-C9CF8A816FC1}" srcOrd="5" destOrd="0" presId="urn:microsoft.com/office/officeart/2005/8/layout/hierarchy2"/>
    <dgm:cxn modelId="{E2D5F65B-EEA2-49E9-9FCE-22AD5DD0D1D7}" type="presParOf" srcId="{04CDAF0D-8CC3-4F98-833F-C9CF8A816FC1}" destId="{81910C4E-80AA-432C-9315-0FA823513FCE}" srcOrd="0" destOrd="0" presId="urn:microsoft.com/office/officeart/2005/8/layout/hierarchy2"/>
    <dgm:cxn modelId="{DD0429B3-189E-4E33-9D05-C78FE7A668A0}" type="presParOf" srcId="{04CDAF0D-8CC3-4F98-833F-C9CF8A816FC1}" destId="{CAA9F313-3E6E-409E-9CF4-2AF5370D2B28}" srcOrd="1" destOrd="0" presId="urn:microsoft.com/office/officeart/2005/8/layout/hierarchy2"/>
    <dgm:cxn modelId="{F921880F-28A0-472D-B125-0A4B20CDB77C}" type="presParOf" srcId="{407B3F9A-99C3-4CF3-B674-790B1A3DDFBF}" destId="{54E69B1F-75C4-4A9D-A4CF-F7350984B7AA}" srcOrd="6" destOrd="0" presId="urn:microsoft.com/office/officeart/2005/8/layout/hierarchy2"/>
    <dgm:cxn modelId="{13E6387E-9236-4BDE-939F-FB28D416F0CB}" type="presParOf" srcId="{54E69B1F-75C4-4A9D-A4CF-F7350984B7AA}" destId="{E2349093-CF14-4C61-B33C-0B21BA9130E5}" srcOrd="0" destOrd="0" presId="urn:microsoft.com/office/officeart/2005/8/layout/hierarchy2"/>
    <dgm:cxn modelId="{17065FB7-B822-4923-A401-5FC02A805E33}" type="presParOf" srcId="{407B3F9A-99C3-4CF3-B674-790B1A3DDFBF}" destId="{1476D12B-4142-4759-8077-B76CB39ABB9A}" srcOrd="7" destOrd="0" presId="urn:microsoft.com/office/officeart/2005/8/layout/hierarchy2"/>
    <dgm:cxn modelId="{48776CEE-93DB-46E0-8D8A-2F3D38D24EBD}" type="presParOf" srcId="{1476D12B-4142-4759-8077-B76CB39ABB9A}" destId="{82964807-C245-4092-8C1B-B816CDEFC6BD}" srcOrd="0" destOrd="0" presId="urn:microsoft.com/office/officeart/2005/8/layout/hierarchy2"/>
    <dgm:cxn modelId="{0957E58F-89A2-4822-A14A-21A19704ED2A}" type="presParOf" srcId="{1476D12B-4142-4759-8077-B76CB39ABB9A}" destId="{7E0FB5BB-22A9-4EA9-B458-DAA5C5EC357F}" srcOrd="1" destOrd="0" presId="urn:microsoft.com/office/officeart/2005/8/layout/hierarchy2"/>
    <dgm:cxn modelId="{EC12553D-D8AE-4351-A017-E39A17D72EB6}" type="presParOf" srcId="{978A6741-72FF-43FE-9BF9-1F8918562F48}" destId="{37BE4259-9DC9-431B-B3EC-B531072F73A8}" srcOrd="2" destOrd="0" presId="urn:microsoft.com/office/officeart/2005/8/layout/hierarchy2"/>
    <dgm:cxn modelId="{EEEFCBC2-89C5-4DF2-8D64-EBDB5C6DDB6E}" type="presParOf" srcId="{37BE4259-9DC9-431B-B3EC-B531072F73A8}" destId="{BB3C2682-5C75-40BF-AF1E-7473D277AD98}" srcOrd="0" destOrd="0" presId="urn:microsoft.com/office/officeart/2005/8/layout/hierarchy2"/>
    <dgm:cxn modelId="{3BBFAD0F-A633-475C-B6A9-3C0CCE6AD7FB}" type="presParOf" srcId="{978A6741-72FF-43FE-9BF9-1F8918562F48}" destId="{6713658E-312A-4B0E-9108-5B9BE3F80B49}" srcOrd="3" destOrd="0" presId="urn:microsoft.com/office/officeart/2005/8/layout/hierarchy2"/>
    <dgm:cxn modelId="{8493D757-96A4-4EAA-9B6E-99966557E96F}" type="presParOf" srcId="{6713658E-312A-4B0E-9108-5B9BE3F80B49}" destId="{11A84294-5510-4746-BB15-C67C6C38C566}" srcOrd="0" destOrd="0" presId="urn:microsoft.com/office/officeart/2005/8/layout/hierarchy2"/>
    <dgm:cxn modelId="{CE3B01AA-D865-4FE6-B2C8-9D6BD13F7FB0}" type="presParOf" srcId="{6713658E-312A-4B0E-9108-5B9BE3F80B49}" destId="{825E1FC0-34B6-4704-8F6D-08A91CD207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48EF2-BE1C-4404-8360-C25447BD4EF8}">
      <dsp:nvSpPr>
        <dsp:cNvPr id="0" name=""/>
        <dsp:cNvSpPr/>
      </dsp:nvSpPr>
      <dsp:spPr>
        <a:xfrm>
          <a:off x="18960" y="2598755"/>
          <a:ext cx="1373615" cy="539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ЭЛЕКТРОЭНЕРГИИ</a:t>
          </a:r>
        </a:p>
      </dsp:txBody>
      <dsp:txXfrm>
        <a:off x="34763" y="2614558"/>
        <a:ext cx="1342009" cy="507943"/>
      </dsp:txXfrm>
    </dsp:sp>
    <dsp:sp modelId="{52BA4231-32FC-478D-8B67-681A6A4B88ED}">
      <dsp:nvSpPr>
        <dsp:cNvPr id="0" name=""/>
        <dsp:cNvSpPr/>
      </dsp:nvSpPr>
      <dsp:spPr>
        <a:xfrm rot="19464205">
          <a:off x="1298275" y="2554573"/>
          <a:ext cx="100929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294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90" y="2549555"/>
        <a:ext cx="50464" cy="50464"/>
      </dsp:txXfrm>
    </dsp:sp>
    <dsp:sp modelId="{BF14685F-E74B-4DEA-B71F-E4B3FC08495B}">
      <dsp:nvSpPr>
        <dsp:cNvPr id="0" name=""/>
        <dsp:cNvSpPr/>
      </dsp:nvSpPr>
      <dsp:spPr>
        <a:xfrm>
          <a:off x="2213269" y="176870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ОПТОВЫЙ РЫНОК</a:t>
          </a:r>
        </a:p>
      </dsp:txBody>
      <dsp:txXfrm>
        <a:off x="2243281" y="1798713"/>
        <a:ext cx="1989353" cy="964664"/>
      </dsp:txXfrm>
    </dsp:sp>
    <dsp:sp modelId="{B3D8C4A9-BE99-4339-9A82-94C122EBCDF1}">
      <dsp:nvSpPr>
        <dsp:cNvPr id="0" name=""/>
        <dsp:cNvSpPr/>
      </dsp:nvSpPr>
      <dsp:spPr>
        <a:xfrm rot="17692822">
          <a:off x="3698309" y="1377037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1348541"/>
        <a:ext cx="97421" cy="97421"/>
      </dsp:txXfrm>
    </dsp:sp>
    <dsp:sp modelId="{7D234A63-870B-43E9-9699-D0C212D96FA8}">
      <dsp:nvSpPr>
        <dsp:cNvPr id="0" name=""/>
        <dsp:cNvSpPr/>
      </dsp:nvSpPr>
      <dsp:spPr>
        <a:xfrm>
          <a:off x="5082397" y="1113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РЕГУЛИРУЕМЫХ ДОГОВОРОВ</a:t>
          </a:r>
        </a:p>
      </dsp:txBody>
      <dsp:txXfrm>
        <a:off x="5112409" y="31125"/>
        <a:ext cx="1989353" cy="964664"/>
      </dsp:txXfrm>
    </dsp:sp>
    <dsp:sp modelId="{CC796711-6F2C-4E7F-98C3-CFA292664384}">
      <dsp:nvSpPr>
        <dsp:cNvPr id="0" name=""/>
        <dsp:cNvSpPr/>
      </dsp:nvSpPr>
      <dsp:spPr>
        <a:xfrm rot="19604200">
          <a:off x="4181747" y="1990005"/>
          <a:ext cx="98753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8753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50825" y="1985532"/>
        <a:ext cx="49376" cy="49376"/>
      </dsp:txXfrm>
    </dsp:sp>
    <dsp:sp modelId="{E09DEA11-AA66-4017-BB30-7E21888A8359}">
      <dsp:nvSpPr>
        <dsp:cNvPr id="0" name=""/>
        <dsp:cNvSpPr/>
      </dsp:nvSpPr>
      <dsp:spPr>
        <a:xfrm>
          <a:off x="5088381" y="122705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СВОБОДНЫХ ДОГОВОРОВ</a:t>
          </a:r>
        </a:p>
      </dsp:txBody>
      <dsp:txXfrm>
        <a:off x="5118393" y="1257063"/>
        <a:ext cx="1989353" cy="964664"/>
      </dsp:txXfrm>
    </dsp:sp>
    <dsp:sp modelId="{F3AC0B21-F959-48C3-9EAF-4B54173FB355}">
      <dsp:nvSpPr>
        <dsp:cNvPr id="0" name=""/>
        <dsp:cNvSpPr/>
      </dsp:nvSpPr>
      <dsp:spPr>
        <a:xfrm rot="2142401">
          <a:off x="4167759" y="2555429"/>
          <a:ext cx="100952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526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47284" y="2550405"/>
        <a:ext cx="50476" cy="50476"/>
      </dsp:txXfrm>
    </dsp:sp>
    <dsp:sp modelId="{81910C4E-80AA-432C-9315-0FA823513FCE}">
      <dsp:nvSpPr>
        <dsp:cNvPr id="0" name=""/>
        <dsp:cNvSpPr/>
      </dsp:nvSpPr>
      <dsp:spPr>
        <a:xfrm>
          <a:off x="5082397" y="2357897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НА СУТКИ ВПЕРЕД</a:t>
          </a:r>
        </a:p>
      </dsp:txBody>
      <dsp:txXfrm>
        <a:off x="5112409" y="2387909"/>
        <a:ext cx="1989353" cy="964664"/>
      </dsp:txXfrm>
    </dsp:sp>
    <dsp:sp modelId="{54E69B1F-75C4-4A9D-A4CF-F7350984B7AA}">
      <dsp:nvSpPr>
        <dsp:cNvPr id="0" name=""/>
        <dsp:cNvSpPr/>
      </dsp:nvSpPr>
      <dsp:spPr>
        <a:xfrm rot="3907178">
          <a:off x="3698309" y="3144625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3116129"/>
        <a:ext cx="97421" cy="97421"/>
      </dsp:txXfrm>
    </dsp:sp>
    <dsp:sp modelId="{82964807-C245-4092-8C1B-B816CDEFC6BD}">
      <dsp:nvSpPr>
        <dsp:cNvPr id="0" name=""/>
        <dsp:cNvSpPr/>
      </dsp:nvSpPr>
      <dsp:spPr>
        <a:xfrm>
          <a:off x="5082397" y="3536289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БАЛАНСИРУЮЩИЙ РЫНОК</a:t>
          </a:r>
        </a:p>
      </dsp:txBody>
      <dsp:txXfrm>
        <a:off x="5112409" y="3566301"/>
        <a:ext cx="1989353" cy="964664"/>
      </dsp:txXfrm>
    </dsp:sp>
    <dsp:sp modelId="{37BE4259-9DC9-431B-B3EC-B531072F73A8}">
      <dsp:nvSpPr>
        <dsp:cNvPr id="0" name=""/>
        <dsp:cNvSpPr/>
      </dsp:nvSpPr>
      <dsp:spPr>
        <a:xfrm rot="2136135">
          <a:off x="1298239" y="3142119"/>
          <a:ext cx="10093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366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88" y="3137100"/>
        <a:ext cx="50468" cy="50468"/>
      </dsp:txXfrm>
    </dsp:sp>
    <dsp:sp modelId="{11A84294-5510-4746-BB15-C67C6C38C566}">
      <dsp:nvSpPr>
        <dsp:cNvPr id="0" name=""/>
        <dsp:cNvSpPr/>
      </dsp:nvSpPr>
      <dsp:spPr>
        <a:xfrm>
          <a:off x="2213269" y="2943794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РОЗНИЧНЫЙ РЫНОК</a:t>
          </a:r>
        </a:p>
      </dsp:txBody>
      <dsp:txXfrm>
        <a:off x="2243281" y="2973806"/>
        <a:ext cx="1989353" cy="96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1CE0-8817-45F6-8006-8CF3D74A167E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E420C-0D5B-44C9-9A3F-DB10407069E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8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замысел и ключевая идея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наиболее значимые функциональные характеристики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0098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Описывается техническое устройство проектного решения</a:t>
            </a:r>
          </a:p>
          <a:p>
            <a:r>
              <a:rPr lang="ru-RU" dirty="0"/>
              <a:t>2. Перечисляются используемые технологии</a:t>
            </a:r>
          </a:p>
          <a:p>
            <a:r>
              <a:rPr lang="ru-RU" dirty="0"/>
              <a:t>3. Указываются технические параметры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8885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3211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255043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Описываются экономические эффекты реализации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Указывается стоимость проектного решения и/или затраты на его реализацию</a:t>
            </a:r>
          </a:p>
          <a:p>
            <a:pPr marL="228600" indent="-228600">
              <a:buAutoNum type="arabicPeriod"/>
            </a:pPr>
            <a:r>
              <a:rPr lang="ru-RU" dirty="0"/>
              <a:t>Приводится экономические обоснование целесообразности реализации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2955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555326" y="6406916"/>
            <a:ext cx="487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50" y="380227"/>
            <a:ext cx="148202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9631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3874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PFDinTextCondPro-Medium"/>
              </a:rPr>
              <a:t>Проект </a:t>
            </a:r>
            <a:r>
              <a:rPr lang="en-US" dirty="0" smtClean="0">
                <a:latin typeface="PFDinTextCondPro-Medium"/>
              </a:rPr>
              <a:t/>
            </a:r>
            <a:br>
              <a:rPr lang="en-US" dirty="0" smtClean="0">
                <a:latin typeface="PFDinTextCondPro-Medium"/>
              </a:rPr>
            </a:br>
            <a:r>
              <a:rPr lang="en-US" sz="5400" b="1" dirty="0" smtClean="0">
                <a:latin typeface="PFDinTextCondPro-Medium"/>
              </a:rPr>
              <a:t>“</a:t>
            </a:r>
            <a:r>
              <a:rPr lang="ru-RU" sz="5400" b="1" dirty="0" smtClean="0">
                <a:latin typeface="PFDinTextCondPro-Medium"/>
              </a:rPr>
              <a:t>Энергетический оракул</a:t>
            </a:r>
            <a:r>
              <a:rPr lang="en-US" sz="5400" b="1" dirty="0" smtClean="0">
                <a:latin typeface="PFDinTextCondPro-Medium"/>
              </a:rPr>
              <a:t>”</a:t>
            </a:r>
            <a:endParaRPr lang="ru-RU" sz="5400" b="1" dirty="0">
              <a:latin typeface="PFDinTextCondPro-Medium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570" y="5033986"/>
            <a:ext cx="350043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Выполнили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</a:rPr>
              <a:t>: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Кириллов Владимир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Выдай Даниил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Рябов Михаил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Михеева Елизавета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11 А класс</a:t>
            </a:r>
            <a:endParaRPr lang="ru-RU" sz="1600" dirty="0">
              <a:solidFill>
                <a:schemeClr val="tx1"/>
              </a:solidFill>
              <a:latin typeface="PFDinTextCondPro-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3500438"/>
            <a:ext cx="671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Предиктивная аналитика энергопотребления в сети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FDinTextCondPro-Medium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F0C67F0-9262-5E7A-1D59-15D3DCB3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65" y="1487011"/>
            <a:ext cx="4231893" cy="175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BEE5CB-EE7C-1151-0F64-318DA0CF3EE7}"/>
              </a:ext>
            </a:extLst>
          </p:cNvPr>
          <p:cNvSpPr txBox="1"/>
          <p:nvPr/>
        </p:nvSpPr>
        <p:spPr>
          <a:xfrm>
            <a:off x="323528" y="1487011"/>
            <a:ext cx="3961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Основной составляющей проектного решения является алгоритм предсказания временных рядов </a:t>
            </a:r>
            <a:br>
              <a:rPr lang="ru-RU" sz="1800" dirty="0"/>
            </a:br>
            <a:r>
              <a:rPr lang="ru-RU" sz="1800" dirty="0"/>
              <a:t>«</a:t>
            </a:r>
            <a:r>
              <a:rPr lang="en-US" sz="1800" dirty="0"/>
              <a:t>Random</a:t>
            </a:r>
            <a:r>
              <a:rPr lang="ru-RU" sz="1800" dirty="0"/>
              <a:t> </a:t>
            </a:r>
            <a:r>
              <a:rPr lang="en-US" sz="1800" dirty="0"/>
              <a:t>Forest</a:t>
            </a:r>
            <a:r>
              <a:rPr lang="ru-RU" sz="1800" dirty="0"/>
              <a:t>», что обеспечивает высокую точность.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AF188AA-E451-AF0A-5806-561350B5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2" y="3717224"/>
            <a:ext cx="7933652" cy="800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3C3416BA-7AD4-0D41-9868-ED200C89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1" y="4966992"/>
            <a:ext cx="7933652" cy="12945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Капля 11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285440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2719C84-6443-C7A3-C0CC-6CB82EFA7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7" y="4736055"/>
            <a:ext cx="8050213" cy="1520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7BDC24F-1F4D-BC91-4771-0A72C47F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45" y="1080866"/>
            <a:ext cx="4924774" cy="1607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04254D61-A023-20A5-50AA-BD7B7E2B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45" y="3139692"/>
            <a:ext cx="4924774" cy="120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146991-0E20-1B7D-513E-1DB6B607D388}"/>
              </a:ext>
            </a:extLst>
          </p:cNvPr>
          <p:cNvSpPr txBox="1"/>
          <p:nvPr/>
        </p:nvSpPr>
        <p:spPr>
          <a:xfrm>
            <a:off x="206977" y="2278789"/>
            <a:ext cx="37032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/>
              <a:t>Также для прогнозирования потребления электроэнергии нами была использована нейронная сеть</a:t>
            </a:r>
            <a:r>
              <a:rPr lang="en-US" sz="2000" dirty="0"/>
              <a:t>,</a:t>
            </a:r>
            <a:r>
              <a:rPr lang="ru-RU" sz="2000" dirty="0"/>
              <a:t> реализованная с помощью библиотеки </a:t>
            </a:r>
            <a:r>
              <a:rPr lang="en-US" sz="2000" dirty="0" err="1"/>
              <a:t>Keras</a:t>
            </a:r>
            <a:r>
              <a:rPr lang="ru-RU" sz="2000" dirty="0"/>
              <a:t>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887562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97673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АРХИТЕКТУРА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sp>
        <p:nvSpPr>
          <p:cNvPr id="3" name="Google Shape;152;p21">
            <a:extLst>
              <a:ext uri="{FF2B5EF4-FFF2-40B4-BE49-F238E27FC236}">
                <a16:creationId xmlns:a16="http://schemas.microsoft.com/office/drawing/2014/main" xmlns="" id="{77791EBF-6BE0-2E60-9A0F-19200DC9E7B9}"/>
              </a:ext>
            </a:extLst>
          </p:cNvPr>
          <p:cNvSpPr txBox="1"/>
          <p:nvPr/>
        </p:nvSpPr>
        <p:spPr>
          <a:xfrm>
            <a:off x="666258" y="1478542"/>
            <a:ext cx="8041273" cy="7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rgbClr val="181818"/>
                </a:solidFill>
                <a:ea typeface="Montserrat"/>
                <a:cs typeface="Montserrat"/>
                <a:sym typeface="Montserrat"/>
              </a:rPr>
              <a:t>Для реализации проекта нам понадобились следующие продукты и технологии:</a:t>
            </a:r>
            <a:endParaRPr lang="ru" dirty="0">
              <a:solidFill>
                <a:srgbClr val="181818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FB92769-841F-6E6E-09BE-6429F86DB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627" y="2647532"/>
            <a:ext cx="1146765" cy="11467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5207E600-C410-8059-4CEE-62CA6CE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75" y="4725145"/>
            <a:ext cx="1002875" cy="10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xmlns="" id="{589AAD1E-F2FC-2AAE-9319-5A2EB91D2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DB1CC92-1CF4-ADB8-8EB6-5840824DAE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896" y="4509122"/>
            <a:ext cx="1237654" cy="1237655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A5423073-0C03-0DCD-D446-9653BD5A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95" y="2245073"/>
            <a:ext cx="2390029" cy="19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xmlns="" id="{452E8F09-3E0D-9B8D-1062-AC042F43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58" y="2366333"/>
            <a:ext cx="2405772" cy="135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xmlns="" id="{38E860F1-E736-2630-6282-9A244E1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2" y="4656663"/>
            <a:ext cx="2565204" cy="14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Капля 1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267716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73E4E4-3C90-D4BB-3395-3B4D736B7612}"/>
              </a:ext>
            </a:extLst>
          </p:cNvPr>
          <p:cNvSpPr txBox="1"/>
          <p:nvPr/>
        </p:nvSpPr>
        <p:spPr>
          <a:xfrm>
            <a:off x="863588" y="2934674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5590FF6-D02A-E71B-BA56-13934FA195A3}"/>
              </a:ext>
            </a:extLst>
          </p:cNvPr>
          <p:cNvSpPr txBox="1"/>
          <p:nvPr/>
        </p:nvSpPr>
        <p:spPr>
          <a:xfrm>
            <a:off x="885960" y="546781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2F2F920A-1A52-4733-89EF-1E4DE5EFB855}"/>
              </a:ext>
            </a:extLst>
          </p:cNvPr>
          <p:cNvCxnSpPr/>
          <p:nvPr/>
        </p:nvCxnSpPr>
        <p:spPr>
          <a:xfrm>
            <a:off x="179512" y="6237312"/>
            <a:ext cx="106461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09844EE0-F9EB-0946-28F8-5989DE28C8D3}"/>
              </a:ext>
            </a:extLst>
          </p:cNvPr>
          <p:cNvCxnSpPr/>
          <p:nvPr/>
        </p:nvCxnSpPr>
        <p:spPr>
          <a:xfrm>
            <a:off x="179512" y="6513336"/>
            <a:ext cx="106461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956081-9E0A-CAB4-F514-D53566079A3E}"/>
              </a:ext>
            </a:extLst>
          </p:cNvPr>
          <p:cNvSpPr txBox="1"/>
          <p:nvPr/>
        </p:nvSpPr>
        <p:spPr>
          <a:xfrm>
            <a:off x="1418928" y="608004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ECA81F-2842-F0C7-4DEE-4E98406E51C5}"/>
              </a:ext>
            </a:extLst>
          </p:cNvPr>
          <p:cNvSpPr txBox="1"/>
          <p:nvPr/>
        </p:nvSpPr>
        <p:spPr>
          <a:xfrm>
            <a:off x="1403648" y="636990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«</a:t>
            </a:r>
            <a:r>
              <a:rPr lang="en-US" sz="1400" dirty="0"/>
              <a:t>Random Forest</a:t>
            </a:r>
            <a:r>
              <a:rPr lang="ru-RU" sz="1400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24564EB-E1E5-D50A-B9C0-18125B5CCBF0}"/>
              </a:ext>
            </a:extLst>
          </p:cNvPr>
          <p:cNvSpPr txBox="1"/>
          <p:nvPr/>
        </p:nvSpPr>
        <p:spPr>
          <a:xfrm>
            <a:off x="711818" y="577129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b="1" dirty="0"/>
              <a:t>Расшифровка графиков</a:t>
            </a:r>
            <a:r>
              <a:rPr lang="en-US" sz="1400" b="1" dirty="0"/>
              <a:t>:</a:t>
            </a:r>
            <a:endParaRPr lang="ru-RU" sz="1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339417AB-374A-8008-F282-B59E616F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" t="30871" r="51574" b="58076"/>
          <a:stretch/>
        </p:blipFill>
        <p:spPr>
          <a:xfrm>
            <a:off x="4285864" y="1557840"/>
            <a:ext cx="4544141" cy="614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70A5B2C-2B21-EC20-F671-2C987ED43901}"/>
              </a:ext>
            </a:extLst>
          </p:cNvPr>
          <p:cNvSpPr txBox="1"/>
          <p:nvPr/>
        </p:nvSpPr>
        <p:spPr>
          <a:xfrm>
            <a:off x="5580112" y="224317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1 день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0FA9ACDF-6013-97A7-D40C-93E99B20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30400" r="51279" b="58046"/>
          <a:stretch/>
        </p:blipFill>
        <p:spPr>
          <a:xfrm>
            <a:off x="4285860" y="3005744"/>
            <a:ext cx="4544140" cy="651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D690D7-BAA3-745C-92A7-07766789A0C5}"/>
              </a:ext>
            </a:extLst>
          </p:cNvPr>
          <p:cNvSpPr txBox="1"/>
          <p:nvPr/>
        </p:nvSpPr>
        <p:spPr>
          <a:xfrm>
            <a:off x="5580112" y="381899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3</a:t>
            </a:r>
            <a:r>
              <a:rPr lang="ru-RU" sz="1400" i="1" dirty="0"/>
              <a:t> дня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7DCDFB0B-C299-7A6E-2AF5-E5CE82296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" t="30932" r="51279" b="58046"/>
          <a:stretch/>
        </p:blipFill>
        <p:spPr>
          <a:xfrm>
            <a:off x="4285860" y="4650442"/>
            <a:ext cx="4544140" cy="614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41EA40-D46A-6098-381C-7DEFF184C2DF}"/>
              </a:ext>
            </a:extLst>
          </p:cNvPr>
          <p:cNvSpPr txBox="1"/>
          <p:nvPr/>
        </p:nvSpPr>
        <p:spPr>
          <a:xfrm>
            <a:off x="5580112" y="532724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10 </a:t>
            </a:r>
            <a:r>
              <a:rPr lang="ru-RU" sz="1400" i="1" dirty="0"/>
              <a:t>дней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DCF8A970-9497-6169-CDFF-E7FAC2EE2C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59" y="3452662"/>
            <a:ext cx="4133528" cy="188436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A444D869-B875-A335-7E2C-5BC3B87C9F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/>
          <a:stretch/>
        </p:blipFill>
        <p:spPr>
          <a:xfrm>
            <a:off x="121163" y="962280"/>
            <a:ext cx="4083224" cy="2013987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Капля 3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134938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xmlns="" id="{94A24023-F5AD-6EE6-8D27-38EAC67B9133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F9DA593-23D3-36FA-98D6-C6B87645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6" b="2532"/>
          <a:stretch/>
        </p:blipFill>
        <p:spPr>
          <a:xfrm>
            <a:off x="4245654" y="882138"/>
            <a:ext cx="3404927" cy="22729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D807ED7-D2A0-5D5B-01CD-254FDC27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" b="3688"/>
          <a:stretch/>
        </p:blipFill>
        <p:spPr>
          <a:xfrm>
            <a:off x="558742" y="822960"/>
            <a:ext cx="3360612" cy="2332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C36917-4E3E-E02D-030F-538B619F5F96}"/>
              </a:ext>
            </a:extLst>
          </p:cNvPr>
          <p:cNvSpPr txBox="1"/>
          <p:nvPr/>
        </p:nvSpPr>
        <p:spPr>
          <a:xfrm>
            <a:off x="1076152" y="3249077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9F4DED-93FD-128E-79C3-D23E7F331E60}"/>
              </a:ext>
            </a:extLst>
          </p:cNvPr>
          <p:cNvSpPr txBox="1"/>
          <p:nvPr/>
        </p:nvSpPr>
        <p:spPr>
          <a:xfrm>
            <a:off x="5670028" y="6111569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0C5C0BD8-2A72-5062-8E44-B46170DB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37380" r="24013" b="17801"/>
          <a:stretch/>
        </p:blipFill>
        <p:spPr>
          <a:xfrm>
            <a:off x="4427984" y="3823669"/>
            <a:ext cx="3420380" cy="2305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CDB7764-2B13-8E83-3E12-BBDC4A014069}"/>
              </a:ext>
            </a:extLst>
          </p:cNvPr>
          <p:cNvSpPr txBox="1"/>
          <p:nvPr/>
        </p:nvSpPr>
        <p:spPr>
          <a:xfrm>
            <a:off x="4986281" y="324907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grpSp>
        <p:nvGrpSpPr>
          <p:cNvPr id="4" name="Группа 19">
            <a:extLst>
              <a:ext uri="{FF2B5EF4-FFF2-40B4-BE49-F238E27FC236}">
                <a16:creationId xmlns:a16="http://schemas.microsoft.com/office/drawing/2014/main" xmlns="" id="{779EBAC2-EB7B-F116-FE1A-D29223091DE8}"/>
              </a:ext>
            </a:extLst>
          </p:cNvPr>
          <p:cNvGrpSpPr/>
          <p:nvPr/>
        </p:nvGrpSpPr>
        <p:grpSpPr>
          <a:xfrm>
            <a:off x="383122" y="4202814"/>
            <a:ext cx="3357326" cy="863063"/>
            <a:chOff x="4572000" y="4582161"/>
            <a:chExt cx="3357326" cy="863063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51FCE7E0-971E-E523-766E-634CA8489BDF}"/>
                </a:ext>
              </a:extLst>
            </p:cNvPr>
            <p:cNvCxnSpPr/>
            <p:nvPr/>
          </p:nvCxnSpPr>
          <p:spPr>
            <a:xfrm>
              <a:off x="4572000" y="5085184"/>
              <a:ext cx="115212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091DD0F8-96C1-EB62-FDE3-90C605BFD424}"/>
                </a:ext>
              </a:extLst>
            </p:cNvPr>
            <p:cNvCxnSpPr/>
            <p:nvPr/>
          </p:nvCxnSpPr>
          <p:spPr>
            <a:xfrm>
              <a:off x="4572000" y="544522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03B40B3-279F-B168-D5FC-ECD4920F5744}"/>
                </a:ext>
              </a:extLst>
            </p:cNvPr>
            <p:cNvSpPr txBox="1"/>
            <p:nvPr/>
          </p:nvSpPr>
          <p:spPr>
            <a:xfrm>
              <a:off x="5265030" y="4582161"/>
              <a:ext cx="266429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 b="1" dirty="0"/>
                <a:t>Расшифровка графика</a:t>
              </a:r>
              <a:r>
                <a:rPr lang="en-US" sz="1400" b="1" dirty="0"/>
                <a:t>:</a:t>
              </a:r>
              <a:endParaRPr lang="ru-RU"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8D75686-1AD7-744F-B666-9BB86F8D4627}"/>
              </a:ext>
            </a:extLst>
          </p:cNvPr>
          <p:cNvSpPr txBox="1"/>
          <p:nvPr/>
        </p:nvSpPr>
        <p:spPr>
          <a:xfrm>
            <a:off x="1763688" y="455194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нейронной сети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E23C52-9A42-0A1E-704E-76E6401B4C0C}"/>
              </a:ext>
            </a:extLst>
          </p:cNvPr>
          <p:cNvSpPr txBox="1"/>
          <p:nvPr/>
        </p:nvSpPr>
        <p:spPr>
          <a:xfrm>
            <a:off x="1763688" y="487553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xmlns="" id="{3BF6C18B-F376-1F35-A6DF-8898DE7E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Капля 23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3422849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10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EE29918-D3D8-7188-39E6-24CDB429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3800"/>
          <a:stretch/>
        </p:blipFill>
        <p:spPr>
          <a:xfrm>
            <a:off x="4708863" y="3916277"/>
            <a:ext cx="4334441" cy="2345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F0401B8-A501-8726-7EC0-09A35040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201"/>
          <a:stretch/>
        </p:blipFill>
        <p:spPr>
          <a:xfrm>
            <a:off x="4708863" y="1285973"/>
            <a:ext cx="4316681" cy="2301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E3A4110-989D-6420-8C0C-AB9040CC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5201"/>
          <a:stretch/>
        </p:blipFill>
        <p:spPr>
          <a:xfrm>
            <a:off x="92113" y="1285971"/>
            <a:ext cx="4316681" cy="23018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675A10D1-6BE6-E34B-AC6A-3B14DB22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201"/>
          <a:stretch/>
        </p:blipFill>
        <p:spPr>
          <a:xfrm>
            <a:off x="87609" y="3916277"/>
            <a:ext cx="4321184" cy="230425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Капля 1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625544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ПОЛЕЗНЫЕ ЭФФЕКТЫ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B822904-8564-A174-6488-AAC199350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7" t="37299" r="25588" b="23608"/>
          <a:stretch/>
        </p:blipFill>
        <p:spPr>
          <a:xfrm>
            <a:off x="251520" y="1234733"/>
            <a:ext cx="5324902" cy="29819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0D7CFFD-FD45-B4C0-D56D-330033DE4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800" r="40590" b="47200"/>
          <a:stretch/>
        </p:blipFill>
        <p:spPr>
          <a:xfrm>
            <a:off x="179512" y="5013175"/>
            <a:ext cx="4891624" cy="14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2957DD-7AE9-FFB6-BADC-6D907D078C04}"/>
              </a:ext>
            </a:extLst>
          </p:cNvPr>
          <p:cNvSpPr txBox="1"/>
          <p:nvPr/>
        </p:nvSpPr>
        <p:spPr>
          <a:xfrm>
            <a:off x="1259632" y="4509120"/>
            <a:ext cx="29523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/>
              <a:t>Коэффициент корреляции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B4D44C70-6416-3F33-EF71-B3721A9E4844}"/>
              </a:ext>
            </a:extLst>
          </p:cNvPr>
          <p:cNvSpPr/>
          <p:nvPr/>
        </p:nvSpPr>
        <p:spPr>
          <a:xfrm>
            <a:off x="5364088" y="5085186"/>
            <a:ext cx="3600400" cy="136815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3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EC82777-B7EA-FE60-2920-F5A17F795E0D}"/>
              </a:ext>
            </a:extLst>
          </p:cNvPr>
          <p:cNvSpPr txBox="1"/>
          <p:nvPr/>
        </p:nvSpPr>
        <p:spPr>
          <a:xfrm>
            <a:off x="5477528" y="5129898"/>
            <a:ext cx="3779912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i="1" dirty="0"/>
              <a:t>Коэффициент корреляции – </a:t>
            </a:r>
            <a:r>
              <a:rPr lang="ru-RU" sz="1600" dirty="0"/>
              <a:t>это мера</a:t>
            </a:r>
            <a:r>
              <a:rPr lang="en-US" sz="1600" dirty="0"/>
              <a:t>,</a:t>
            </a:r>
            <a:r>
              <a:rPr lang="ru-RU" sz="1600" dirty="0"/>
              <a:t> которая вычисляет силу связи между движениями двух переменных. Полученные значения находятся в диапазоне от -1.0 до 1.0.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DF0CD1-33FF-2188-7F85-BD4A4D0AEC48}"/>
              </a:ext>
            </a:extLst>
          </p:cNvPr>
          <p:cNvSpPr txBox="1"/>
          <p:nvPr/>
        </p:nvSpPr>
        <p:spPr>
          <a:xfrm>
            <a:off x="5504414" y="2253184"/>
            <a:ext cx="360008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Во время периода с 11 июля 2023 года до 20 июля 2023 года наша модель смогла бы помочь Калининградской области сэкономить около 600тыс. рублей.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B9F0F22-FF81-40AC-B74A-A61E1EC8D63C}"/>
              </a:ext>
            </a:extLst>
          </p:cNvPr>
          <p:cNvSpPr/>
          <p:nvPr/>
        </p:nvSpPr>
        <p:spPr>
          <a:xfrm>
            <a:off x="126988" y="1721718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tx1">
                    <a:lumMod val="75000"/>
                  </a:schemeClr>
                </a:solidFill>
              </a:rPr>
              <a:t>Затраты в рублях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Капля 2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32795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xmlns="" id="{2AF8A9E4-44B5-460E-AB8E-A23B8F7DFF6E}"/>
              </a:ext>
            </a:extLst>
          </p:cNvPr>
          <p:cNvSpPr txBox="1"/>
          <p:nvPr/>
        </p:nvSpPr>
        <p:spPr>
          <a:xfrm>
            <a:off x="411982" y="3013504"/>
            <a:ext cx="832003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2202" rIns="42202">
            <a:spAutoFit/>
          </a:bodyPr>
          <a:lstStyle/>
          <a:p>
            <a:pPr algn="ctr" defTabSz="840241">
              <a:spcBef>
                <a:spcPts val="554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4436CCE-06D1-3E24-E1A9-8A39CDEB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8" y="6079586"/>
            <a:ext cx="1572995" cy="64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3C73C37-B9F1-BC43-03E4-3FE6A25A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81" y="6079586"/>
            <a:ext cx="680238" cy="6479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xmlns="" id="{277582EA-0091-650D-0E72-147EC1AFC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23" y="122032"/>
            <a:ext cx="830997" cy="8309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1BE5979-16E6-367F-2460-0A9D2C90574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7365" y="5904978"/>
            <a:ext cx="1928643" cy="8645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2679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903433"/>
            <a:ext cx="4714876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None/>
            </a:pPr>
            <a:r>
              <a:rPr lang="ru-RU" sz="2000" dirty="0" smtClean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Крупные потребители и сетевые </a:t>
            </a:r>
            <a:r>
              <a:rPr lang="ru-RU" sz="1400" dirty="0" smtClean="0">
                <a:latin typeface="PFDinTextCondPro-Medium"/>
              </a:rPr>
              <a:t>компании</a:t>
            </a:r>
          </a:p>
          <a:p>
            <a:pPr>
              <a:lnSpc>
                <a:spcPct val="12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закупают </a:t>
            </a:r>
            <a:r>
              <a:rPr lang="ru-RU" sz="1400" dirty="0" smtClean="0">
                <a:latin typeface="PFDinTextCondPro-Medium"/>
              </a:rPr>
              <a:t>электроэнергию на оптовом рынке.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 smtClean="0">
                <a:latin typeface="PFDinTextCondPro-Medium"/>
              </a:rPr>
              <a:t>	Из его подвидов самым дешевым является </a:t>
            </a:r>
            <a:r>
              <a:rPr lang="ru-RU" sz="1400" dirty="0" smtClean="0">
                <a:latin typeface="PFDinTextCondPro-Medium"/>
              </a:rPr>
              <a:t>рынок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en-US" sz="1400" dirty="0" smtClean="0">
                <a:latin typeface="PFDinTextCondPro-Medium"/>
              </a:rPr>
              <a:t>“</a:t>
            </a:r>
            <a:r>
              <a:rPr lang="ru-RU" sz="1400" dirty="0" smtClean="0">
                <a:latin typeface="PFDinTextCondPro-Medium"/>
              </a:rPr>
              <a:t>на сутки вперед</a:t>
            </a:r>
            <a:r>
              <a:rPr lang="en-US" sz="1400" dirty="0" smtClean="0">
                <a:latin typeface="PFDinTextCondPro-Medium"/>
              </a:rPr>
              <a:t>”</a:t>
            </a:r>
            <a:r>
              <a:rPr lang="ru-RU" sz="1400" dirty="0" smtClean="0">
                <a:latin typeface="PFDinTextCondPro-Medium"/>
              </a:rPr>
              <a:t>, особенностью </a:t>
            </a:r>
            <a:r>
              <a:rPr lang="ru-RU" sz="1400" dirty="0" smtClean="0">
                <a:latin typeface="PFDinTextCondPro-Medium"/>
              </a:rPr>
              <a:t>которого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является </a:t>
            </a:r>
            <a:r>
              <a:rPr lang="ru-RU" sz="1400" dirty="0" smtClean="0">
                <a:latin typeface="PFDinTextCondPro-Medium"/>
              </a:rPr>
              <a:t>необходимость </a:t>
            </a:r>
            <a:r>
              <a:rPr lang="ru-RU" sz="1400" dirty="0" smtClean="0">
                <a:latin typeface="PFDinTextCondPro-Medium"/>
              </a:rPr>
              <a:t>предоставлять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потребление </a:t>
            </a:r>
            <a:r>
              <a:rPr lang="ru-RU" sz="1400" dirty="0" smtClean="0">
                <a:latin typeface="PFDinTextCondPro-Medium"/>
              </a:rPr>
              <a:t>по </a:t>
            </a:r>
            <a:r>
              <a:rPr lang="ru-RU" sz="1400" dirty="0" smtClean="0">
                <a:latin typeface="PFDinTextCondPro-Medium"/>
              </a:rPr>
              <a:t>часам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на следующий </a:t>
            </a:r>
            <a:r>
              <a:rPr lang="ru-RU" sz="1400" dirty="0" smtClean="0">
                <a:latin typeface="PFDinTextCondPro-Medium"/>
              </a:rPr>
              <a:t>день.</a:t>
            </a:r>
            <a:endParaRPr lang="ru-RU" sz="1400" dirty="0">
              <a:latin typeface="PFDinTextCondPro-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АКТУАЛЬНОСТЬ</a:t>
            </a:r>
            <a:endParaRPr lang="ru-RU" sz="2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xmlns="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895946"/>
              </p:ext>
            </p:extLst>
          </p:nvPr>
        </p:nvGraphicFramePr>
        <p:xfrm>
          <a:off x="1420850" y="2081618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857232"/>
            <a:ext cx="7929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Необходимость точных предсказаний потребления для удешевления закупки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ПРОБЛЕМАТИКА ПРОЕКТА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472" y="928670"/>
            <a:ext cx="7786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Отсутствие оптимальных решений для большинства покупателей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166" y="2276872"/>
            <a:ext cx="3494762" cy="405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 smtClean="0">
                <a:latin typeface="PFDinTextCondPro-Medium"/>
              </a:rPr>
              <a:t>На данный момент не все оптовые покупатели электроэнергии обладают эффективным решением по аналитике будущего потребления, чтобы экономно закупать энергию, что также негативно сказывается  и на поставщиках, так как любая переработка энергии никак не накапливается, а просто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уходит в землю</a:t>
            </a:r>
            <a:r>
              <a:rPr lang="en-US" dirty="0" smtClean="0">
                <a:latin typeface="PFDinTextCondPro-Medium"/>
              </a:rPr>
              <a:t>”</a:t>
            </a:r>
            <a:endParaRPr lang="ru-RU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graphicFrame>
        <p:nvGraphicFramePr>
          <p:cNvPr id="26" name="Диаграмма 25"/>
          <p:cNvGraphicFramePr/>
          <p:nvPr>
            <p:extLst>
              <p:ext uri="{D42A27DB-BD31-4B8C-83A1-F6EECF244321}">
                <p14:modId xmlns:p14="http://schemas.microsoft.com/office/powerpoint/2010/main" val="3970729576"/>
              </p:ext>
            </p:extLst>
          </p:nvPr>
        </p:nvGraphicFramePr>
        <p:xfrm>
          <a:off x="3923928" y="2348880"/>
          <a:ext cx="5101277" cy="407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46174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ЦЕЛИ И ЗАДАЧИ </a:t>
            </a:r>
            <a:r>
              <a:rPr lang="ru-RU" sz="2400" dirty="0"/>
              <a:t>ПРОЕКТА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Капля 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20" y="928670"/>
            <a:ext cx="6679360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Цель</a:t>
            </a:r>
            <a:r>
              <a:rPr lang="en-US" dirty="0" smtClean="0">
                <a:latin typeface="PFDinTextCondPro-Medium"/>
              </a:rPr>
              <a:t>:</a:t>
            </a:r>
            <a:r>
              <a:rPr lang="ru-RU" dirty="0" smtClean="0">
                <a:latin typeface="PFDinTextCondPro-Medium"/>
              </a:rPr>
              <a:t> создать программу, предсказывающую потребление электроэнергии</a:t>
            </a:r>
          </a:p>
          <a:p>
            <a:endParaRPr lang="ru-RU" dirty="0">
              <a:latin typeface="PFDinTextCondPro-Medium"/>
            </a:endParaRPr>
          </a:p>
          <a:p>
            <a:r>
              <a:rPr lang="ru-RU" dirty="0" smtClean="0">
                <a:latin typeface="PFDinTextCondPro-Medium"/>
              </a:rPr>
              <a:t>Задачи</a:t>
            </a:r>
            <a:r>
              <a:rPr lang="en-US" dirty="0" smtClean="0">
                <a:latin typeface="PFDinTextCondPro-Medium"/>
              </a:rPr>
              <a:t>:</a:t>
            </a:r>
            <a:endParaRPr lang="ru-RU" dirty="0" smtClean="0">
              <a:latin typeface="PFDinTextCondPro-Medium"/>
            </a:endParaRPr>
          </a:p>
          <a:p>
            <a:endParaRPr lang="ru-RU" sz="1200" dirty="0" smtClean="0">
              <a:latin typeface="PFDinTextCondPro-Mediu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Выяснить факторы, наиболее влияющие на объем потребления</a:t>
            </a:r>
            <a:endParaRPr lang="en-US" sz="13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Заполнить </a:t>
            </a:r>
            <a:r>
              <a:rPr lang="ru-RU" sz="13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  дополнительными данными</a:t>
            </a:r>
            <a:endParaRPr lang="en-US" sz="13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Организовать и нормализовать </a:t>
            </a:r>
            <a:r>
              <a:rPr lang="ru-RU" sz="13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 начальных данных (</a:t>
            </a:r>
            <a:r>
              <a:rPr lang="ru-RU" sz="13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 – таблица, база данных)</a:t>
            </a:r>
            <a:endParaRPr lang="en-US" sz="13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Изучить методы и алгоритмы машинного и глубокого обучения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 smtClean="0">
                <a:latin typeface="PFDinTextCondPro-Medium"/>
              </a:rPr>
              <a:t>            </a:t>
            </a:r>
            <a:r>
              <a:rPr lang="ru-RU" sz="1200" dirty="0" smtClean="0">
                <a:latin typeface="PFDinTextCondPro-Medium"/>
              </a:rPr>
              <a:t>                  </a:t>
            </a:r>
            <a:r>
              <a:rPr lang="ru-RU" sz="1300" dirty="0" smtClean="0">
                <a:latin typeface="PFDinTextCondPro-Medium"/>
              </a:rPr>
              <a:t>---------------------            </a:t>
            </a:r>
            <a:r>
              <a:rPr lang="ru-RU" sz="1300" dirty="0" smtClean="0">
                <a:latin typeface="PFDinTextCondPro-Medium"/>
              </a:rPr>
              <a:t>БЛОК 1          ---------------------</a:t>
            </a:r>
            <a:endParaRPr lang="ru-RU" sz="1300" dirty="0" smtClean="0">
              <a:latin typeface="PFDinTextCondPro-Mediu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Создать несколько 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моделей 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работающих на разных алгоритмах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Протестировать модели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Сравнить их, и выбрать лучшую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>
                <a:latin typeface="PFDinTextCondPro-Medium"/>
              </a:rPr>
              <a:t>             </a:t>
            </a:r>
            <a:r>
              <a:rPr lang="ru-RU" sz="1200" dirty="0" smtClean="0">
                <a:latin typeface="PFDinTextCondPro-Medium"/>
              </a:rPr>
              <a:t>                 </a:t>
            </a:r>
            <a:r>
              <a:rPr lang="ru-RU" sz="1300" dirty="0" smtClean="0">
                <a:latin typeface="PFDinTextCondPro-Medium"/>
              </a:rPr>
              <a:t>---------------------            БЛОК 2          ---------------------</a:t>
            </a:r>
          </a:p>
          <a:p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Создать 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внутреннюю рабочую составляющую сайта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300" dirty="0" smtClean="0">
                <a:latin typeface="PFDinTextCondPro-Medium"/>
              </a:rPr>
              <a:t>            </a:t>
            </a:r>
            <a:r>
              <a:rPr lang="ru-RU" sz="1300" dirty="0">
                <a:latin typeface="PFDinTextCondPro-Medium"/>
              </a:rPr>
              <a:t> </a:t>
            </a:r>
            <a:r>
              <a:rPr lang="ru-RU" sz="1300" dirty="0" smtClean="0">
                <a:latin typeface="PFDinTextCondPro-Medium"/>
              </a:rPr>
              <a:t>               ---------------------            </a:t>
            </a:r>
            <a:r>
              <a:rPr lang="ru-RU" sz="1300" dirty="0">
                <a:latin typeface="PFDinTextCondPro-Medium"/>
              </a:rPr>
              <a:t>БЛОК </a:t>
            </a:r>
            <a:r>
              <a:rPr lang="ru-RU" sz="1300" dirty="0" smtClean="0">
                <a:latin typeface="PFDinTextCondPro-Medium"/>
              </a:rPr>
              <a:t>3          --------------------- </a:t>
            </a:r>
          </a:p>
          <a:p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Создать дизайн сайта и сделать его верстку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>
                <a:latin typeface="PFDinTextCondPro-Medium"/>
              </a:rPr>
              <a:t> </a:t>
            </a:r>
            <a:r>
              <a:rPr lang="ru-RU" sz="1200" dirty="0" smtClean="0">
                <a:latin typeface="PFDinTextCondPro-Medium"/>
              </a:rPr>
              <a:t>                             </a:t>
            </a:r>
            <a:r>
              <a:rPr lang="ru-RU" sz="1300" dirty="0">
                <a:latin typeface="PFDinTextCondPro-Medium"/>
              </a:rPr>
              <a:t>---------------------       </a:t>
            </a:r>
            <a:r>
              <a:rPr lang="ru-RU" sz="1300" dirty="0" smtClean="0">
                <a:latin typeface="PFDinTextCondPro-Medium"/>
              </a:rPr>
              <a:t>     </a:t>
            </a:r>
            <a:r>
              <a:rPr lang="ru-RU" sz="1300" dirty="0">
                <a:latin typeface="PFDinTextCondPro-Medium"/>
              </a:rPr>
              <a:t>БЛОК </a:t>
            </a:r>
            <a:r>
              <a:rPr lang="ru-RU" sz="1300" dirty="0" smtClean="0">
                <a:latin typeface="PFDinTextCondPro-Medium"/>
              </a:rPr>
              <a:t>4          ---------------------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Выяснить 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экономические эффекты 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проекта, выполнить расчеты и посчитать прибыль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latin typeface="PFDinTextCondPro-Medium"/>
              <a:ea typeface="Cambria Math" panose="02040503050406030204" pitchFamily="18" charset="0"/>
            </a:endParaRPr>
          </a:p>
          <a:p>
            <a:endParaRPr lang="ru-RU" dirty="0">
              <a:latin typeface="PFDinTextCondPro-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132856"/>
            <a:ext cx="1530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  <a:latin typeface="PFDinTextCondPro-Medium"/>
              </a:rPr>
              <a:t>Нулевой блок задач распределяется на всех членов команды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PFDinTextCondPro-Medium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6804248" y="2717632"/>
            <a:ext cx="648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pic>
        <p:nvPicPr>
          <p:cNvPr id="3074" name="Picture 2" descr="C:\Users\МБОУ СОШ №1\Downloads\msg-4088132818-48599.jpg"/>
          <p:cNvPicPr>
            <a:picLocks noChangeAspect="1" noChangeArrowheads="1"/>
          </p:cNvPicPr>
          <p:nvPr/>
        </p:nvPicPr>
        <p:blipFill rotWithShape="1">
          <a:blip r:embed="rId2"/>
          <a:srcRect b="6610"/>
          <a:stretch/>
        </p:blipFill>
        <p:spPr bwMode="auto">
          <a:xfrm>
            <a:off x="755576" y="1412776"/>
            <a:ext cx="3268271" cy="406966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143372" y="1357298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Кириллов Владимир </a:t>
            </a:r>
            <a:r>
              <a:rPr lang="ru-RU" dirty="0" smtClean="0">
                <a:latin typeface="PFDinTextCondPro-Medium"/>
              </a:rPr>
              <a:t>Сергеевич</a:t>
            </a:r>
          </a:p>
          <a:p>
            <a:r>
              <a:rPr lang="en-US" dirty="0" smtClean="0">
                <a:latin typeface="PFDinTextCondPro-Medium"/>
              </a:rPr>
              <a:t>ML-</a:t>
            </a:r>
            <a:r>
              <a:rPr lang="ru-RU" dirty="0" smtClean="0">
                <a:latin typeface="PFDinTextCondPro-Medium"/>
              </a:rPr>
              <a:t>разработчик, </a:t>
            </a:r>
            <a:r>
              <a:rPr lang="en-US" dirty="0" err="1" smtClean="0">
                <a:latin typeface="PFDinTextCondPro-Medium"/>
              </a:rPr>
              <a:t>datascientist</a:t>
            </a:r>
            <a:endParaRPr lang="ru-RU" dirty="0" smtClean="0">
              <a:latin typeface="PFDinTextCondPro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319824"/>
            <a:ext cx="4050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первый блок задач.</a:t>
            </a:r>
          </a:p>
          <a:p>
            <a:r>
              <a:rPr lang="ru-RU" dirty="0" smtClean="0">
                <a:latin typeface="PFDinTextCondPro-Medium"/>
              </a:rPr>
              <a:t>Должен разработать модель, предсказывающую потребление на некоторый срок будущего с максимальной точностью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43372" y="1357298"/>
            <a:ext cx="4429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Выдай Даниил Геннадьевич</a:t>
            </a:r>
            <a:endParaRPr lang="en-US" dirty="0" smtClean="0"/>
          </a:p>
          <a:p>
            <a:r>
              <a:rPr lang="en-US" dirty="0" smtClean="0"/>
              <a:t>Back-end </a:t>
            </a:r>
            <a:r>
              <a:rPr lang="ru-RU" dirty="0" smtClean="0"/>
              <a:t>разработчик. Лицо нашей команды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8" y="1357298"/>
            <a:ext cx="3440559" cy="4596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1960" y="3319824"/>
            <a:ext cx="4050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второй блок задач.</a:t>
            </a:r>
          </a:p>
          <a:p>
            <a:r>
              <a:rPr lang="ru-RU" dirty="0" smtClean="0">
                <a:latin typeface="PFDinTextCondPro-Medium"/>
              </a:rPr>
              <a:t>Должен разработать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начинку</a:t>
            </a:r>
            <a:r>
              <a:rPr lang="en-US" dirty="0" smtClean="0">
                <a:latin typeface="PFDinTextCondPro-Medium"/>
              </a:rPr>
              <a:t>”</a:t>
            </a:r>
            <a:r>
              <a:rPr lang="ru-RU" dirty="0" smtClean="0">
                <a:latin typeface="PFDinTextCondPro-Medium"/>
              </a:rPr>
              <a:t> сайта, подключить к нему работающую модель, добавить автоматическую обработку данных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pic>
        <p:nvPicPr>
          <p:cNvPr id="2050" name="Picture 2" descr="C:\Users\МБОУ СОШ №1\Downloads\msg-4088132818-48600.jpg"/>
          <p:cNvPicPr>
            <a:picLocks noChangeAspect="1" noChangeArrowheads="1"/>
          </p:cNvPicPr>
          <p:nvPr/>
        </p:nvPicPr>
        <p:blipFill rotWithShape="1">
          <a:blip r:embed="rId2"/>
          <a:srcRect l="19383" b="15845"/>
          <a:stretch/>
        </p:blipFill>
        <p:spPr bwMode="auto">
          <a:xfrm>
            <a:off x="266340" y="1474895"/>
            <a:ext cx="3585580" cy="388843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143372" y="1357298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Михеева Елизавета Андреевна</a:t>
            </a:r>
          </a:p>
          <a:p>
            <a:r>
              <a:rPr lang="en-US" dirty="0" smtClean="0">
                <a:latin typeface="PFDinTextCondPro-Medium"/>
              </a:rPr>
              <a:t>Front-end </a:t>
            </a:r>
            <a:r>
              <a:rPr lang="ru-RU" dirty="0" smtClean="0">
                <a:latin typeface="PFDinTextCondPro-Medium"/>
              </a:rPr>
              <a:t>разработчик и дизайнер</a:t>
            </a:r>
            <a:endParaRPr lang="ru-RU" dirty="0" smtClean="0">
              <a:latin typeface="PFDinTextCondPro-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3319824"/>
            <a:ext cx="4050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третий блок задач.</a:t>
            </a:r>
          </a:p>
          <a:p>
            <a:r>
              <a:rPr lang="ru-RU" dirty="0" smtClean="0">
                <a:latin typeface="PFDinTextCondPro-Medium"/>
              </a:rPr>
              <a:t>Должна создать графический интерфейс, разработать дизайн, а также сверстать сам сайт. Ответственна за общение с клиентами и продвижение продукта в рыночной среде.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18502" r="10191" b="10337"/>
          <a:stretch/>
        </p:blipFill>
        <p:spPr>
          <a:xfrm>
            <a:off x="395536" y="1484784"/>
            <a:ext cx="3447743" cy="41044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3372" y="1357298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Рябов Михаил Анатольевич</a:t>
            </a:r>
          </a:p>
          <a:p>
            <a:r>
              <a:rPr lang="ru-RU" dirty="0" smtClean="0">
                <a:latin typeface="PFDinTextCondPro-Medium"/>
              </a:rPr>
              <a:t>Бухгалтер и экономист</a:t>
            </a:r>
            <a:endParaRPr lang="en-US" dirty="0" smtClean="0">
              <a:latin typeface="PFDinTextCondPro-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319824"/>
            <a:ext cx="4050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четвертый блок задач. Ответственный за экономику и расчёт выгоды для нахождения оптимального решения, а также нахождения важных факторов, на основе психологии людей, для анализа их влияния на потребление</a:t>
            </a:r>
            <a:r>
              <a:rPr lang="en-US" dirty="0" smtClean="0">
                <a:latin typeface="PFDinTextCondPro-Medium"/>
              </a:rPr>
              <a:t> </a:t>
            </a:r>
            <a:r>
              <a:rPr lang="ru-RU" dirty="0" smtClean="0">
                <a:latin typeface="PFDinTextCondPro-Medium"/>
              </a:rPr>
              <a:t> 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DE71450-5015-843C-E715-D2903A1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93" y="2872192"/>
            <a:ext cx="1113614" cy="11136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3EAE7362-9288-F91B-EDA7-8291D0AC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1" y="2749192"/>
            <a:ext cx="1354217" cy="1354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728CF2-64FF-BAB4-A80C-EC93CAF1072B}"/>
              </a:ext>
            </a:extLst>
          </p:cNvPr>
          <p:cNvSpPr txBox="1"/>
          <p:nvPr/>
        </p:nvSpPr>
        <p:spPr>
          <a:xfrm>
            <a:off x="647564" y="1491979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Модель способна строить почасовой прогноз на срок до 10 дней</a:t>
            </a:r>
            <a:r>
              <a:rPr lang="en-US" sz="1800" dirty="0"/>
              <a:t>,</a:t>
            </a:r>
            <a:r>
              <a:rPr lang="ru-RU" sz="1800" dirty="0"/>
              <a:t> учитывая определенные факторы. Такие как</a:t>
            </a:r>
            <a:r>
              <a:rPr lang="en-US" sz="1800" dirty="0"/>
              <a:t>:</a:t>
            </a:r>
            <a:endParaRPr 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43C20BB2-E480-60D3-59E2-D111F99B7C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2880884"/>
            <a:ext cx="1113614" cy="111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2D20C4-2C4D-F0BB-EC66-4655F533B7C2}"/>
              </a:ext>
            </a:extLst>
          </p:cNvPr>
          <p:cNvSpPr txBox="1"/>
          <p:nvPr/>
        </p:nvSpPr>
        <p:spPr>
          <a:xfrm>
            <a:off x="797132" y="4293096"/>
            <a:ext cx="2052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Погодные условия</a:t>
            </a:r>
            <a:r>
              <a:rPr lang="en-US" sz="1800" dirty="0"/>
              <a:t>: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Температура воздуха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Осадки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ED3267-765C-A29B-C5AD-1945E930625E}"/>
              </a:ext>
            </a:extLst>
          </p:cNvPr>
          <p:cNvSpPr txBox="1"/>
          <p:nvPr/>
        </p:nvSpPr>
        <p:spPr>
          <a:xfrm>
            <a:off x="3581128" y="4293096"/>
            <a:ext cx="18184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1800" dirty="0"/>
              <a:t>Дата</a:t>
            </a:r>
            <a:r>
              <a:rPr lang="en-US" sz="1800" dirty="0"/>
              <a:t>:</a:t>
            </a:r>
            <a:endParaRPr lang="ru-RU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sz="1800" dirty="0"/>
              <a:t>ремя года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Праздник</a:t>
            </a:r>
            <a:r>
              <a:rPr lang="ru-RU" dirty="0"/>
              <a:t>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День недели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rgbClr val="0039A6"/>
              </a:buClr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526A37-1753-CE05-4E7F-97C5D4684D33}"/>
              </a:ext>
            </a:extLst>
          </p:cNvPr>
          <p:cNvSpPr txBox="1"/>
          <p:nvPr/>
        </p:nvSpPr>
        <p:spPr>
          <a:xfrm>
            <a:off x="6671133" y="4293096"/>
            <a:ext cx="166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Время суток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29356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8299</TotalTime>
  <Words>681</Words>
  <Application>Microsoft Office PowerPoint</Application>
  <PresentationFormat>Экран (4:3)</PresentationFormat>
  <Paragraphs>160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Aharoni</vt:lpstr>
      <vt:lpstr>Arial</vt:lpstr>
      <vt:lpstr>Arial Narrow</vt:lpstr>
      <vt:lpstr>Calibri</vt:lpstr>
      <vt:lpstr>Cambria Math</vt:lpstr>
      <vt:lpstr>Montserrat</vt:lpstr>
      <vt:lpstr>PF Din Text Cond Pro Light</vt:lpstr>
      <vt:lpstr>PFDinTextCondPro-Light</vt:lpstr>
      <vt:lpstr>PFDinTextCondPro-Medium</vt:lpstr>
      <vt:lpstr>Тема Office</vt:lpstr>
      <vt:lpstr>Проект  “Энергетический оракул”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“Энергетический оракул”</dc:title>
  <dc:creator>МБОУ СОШ №1</dc:creator>
  <cp:lastModifiedBy>МБОУ СОШ №1</cp:lastModifiedBy>
  <cp:revision>37</cp:revision>
  <dcterms:created xsi:type="dcterms:W3CDTF">2023-11-17T19:54:46Z</dcterms:created>
  <dcterms:modified xsi:type="dcterms:W3CDTF">2023-12-11T07:34:23Z</dcterms:modified>
</cp:coreProperties>
</file>